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5" r:id="rId12"/>
    <p:sldId id="284" r:id="rId13"/>
    <p:sldId id="285" r:id="rId14"/>
    <p:sldId id="283" r:id="rId15"/>
    <p:sldId id="286" r:id="rId16"/>
    <p:sldId id="273" r:id="rId17"/>
    <p:sldId id="267" r:id="rId18"/>
    <p:sldId id="268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2247900"/>
            <a:ext cx="93218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0" y="6731000"/>
            <a:ext cx="3556000" cy="355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3314700"/>
            <a:ext cx="96393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000"/>
              </a:lnSpc>
            </a:pPr>
            <a:r>
              <a:rPr lang="en-US" sz="6200" b="0" i="0" u="none" strike="noStrike" spc="-200">
                <a:solidFill>
                  <a:srgbClr val="595959"/>
                </a:solidFill>
                <a:ea typeface="Noto Sans CJK KR Black"/>
              </a:rPr>
              <a:t>독서 보조 시스템</a:t>
            </a:r>
          </a:p>
          <a:p>
            <a:pPr lvl="0" algn="l">
              <a:lnSpc>
                <a:spcPct val="95000"/>
              </a:lnSpc>
            </a:pPr>
            <a:endParaRPr lang="en-US" sz="6200" b="0" i="0" u="none" strike="noStrike" spc="-200">
              <a:solidFill>
                <a:srgbClr val="595959"/>
              </a:solidFill>
              <a:ea typeface="Noto Sans CJK KR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2100" y="9702800"/>
            <a:ext cx="106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Noto Sans CJK KR Black"/>
              </a:rPr>
              <a:t>2024. 5. 24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800" y="6223000"/>
            <a:ext cx="11569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팀원 - 김진원, 강경민, 박수민</a:t>
            </a:r>
          </a:p>
          <a:p>
            <a:pPr lvl="0" algn="l">
              <a:lnSpc>
                <a:spcPct val="130000"/>
              </a:lnSpc>
            </a:pPr>
            <a:endParaRPr lang="en-US" sz="2600" b="0" i="0" u="none" strike="noStrike">
              <a:solidFill>
                <a:srgbClr val="726B6B"/>
              </a:solidFill>
              <a:ea typeface="Noto Sans CJK KR Medium"/>
            </a:endParaRPr>
          </a:p>
          <a:p>
            <a:pPr lvl="0" algn="l">
              <a:lnSpc>
                <a:spcPct val="130000"/>
              </a:lnSpc>
            </a:pPr>
            <a:r>
              <a:rPr lang="en-US" sz="2600" b="0" i="0" u="none" strike="noStrike">
                <a:solidFill>
                  <a:srgbClr val="726B6B"/>
                </a:solidFill>
                <a:ea typeface="Noto Sans CJK KR Medium"/>
              </a:rPr>
              <a:t>지도교수 - 박문주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095550076811759690/1251512245456732180/5fa23b098d0641c8.png?ex=666ed91b&amp;is=666d879b&amp;hm=fad7acf3f5ca26a4cf4f7d2a9b8e8b51312192c2f9f41f26b69ea6f1361328a8&amp;">
            <a:extLst>
              <a:ext uri="{FF2B5EF4-FFF2-40B4-BE49-F238E27FC236}">
                <a16:creationId xmlns:a16="http://schemas.microsoft.com/office/drawing/2014/main" id="{C26A03EA-3665-4126-9B07-5B87AFCB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0"/>
            <a:ext cx="176276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0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7251" y="841375"/>
          <a:ext cx="16825436" cy="856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ISBN</a:t>
                      </a: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 코드 스캔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코드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스캔을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통해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코드를 추출한다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사용자,카메라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카메라로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 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책의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바코드를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가르킨다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705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사용자는 메인 화면에서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도서 스캔 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카메라를 통해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가져온다.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검색창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현재 읽고있는 도서의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입력된다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코드가 자동으로 추출되어 스캔 과정으로 넘어간다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 err="1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스캔이 적어도 5초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1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7251" y="841374"/>
          <a:ext cx="16825436" cy="870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556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</a:rPr>
                        <a:t>도서 정보 검색</a:t>
                      </a:r>
                      <a:endParaRPr lang="ko-KR" altLang="en-US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알라딘 서버에서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도서에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가져온다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자</a:t>
                      </a:r>
                      <a:endParaRPr lang="en-US" altLang="ko-KR" sz="2700" b="0" i="0" u="none" strike="noStrike" noProof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ISBN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코드가 추출되어야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840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사용자는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검색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버튼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"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가져온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isbn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코드를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알라딘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api를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통해 제목, 쪽수,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표지 이미지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등 도서정보를 가져온다.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이전 버튼을 누르면 카메라 화면으로 돌아가고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다음 버튼을 누르면 내부 저장소에 책 정보를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읽고 있던 책이면 데이터 정보를 가져오고, 새로 읽는 책이면, 정보를 추가한다.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디스플레이에 현재 읽고있는 도서의 정보가 로딩된다.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23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스캔된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도서의 정보는 내부 저장소에 저장되어야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062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도서 스캔이 적어도 5초 이내에 이루어져야 한다.</a:t>
                      </a:r>
                      <a:endParaRPr lang="ko-KR" altLang="en-US" sz="2700" b="0" dirty="0" err="1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4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0F472AF-5836-3C2E-B128-98A7399D31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80096" y="1097744"/>
          <a:ext cx="16825436" cy="835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선택 문장</a:t>
                      </a:r>
                      <a:r>
                        <a:rPr 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 사전 검색 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챗</a:t>
                      </a:r>
                      <a:r>
                        <a:rPr lang="en-US" altLang="ko-KR" sz="3300" b="0" i="0" u="none" strike="noStrike" noProof="0" dirty="0" err="1">
                          <a:solidFill>
                            <a:srgbClr val="000000"/>
                          </a:solidFill>
                        </a:rPr>
                        <a:t>gpt</a:t>
                      </a:r>
                      <a:r>
                        <a:rPr lang="en-US" altLang="ko-KR" sz="3300" b="0" i="0" u="none" strike="noStrike" noProof="0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사용자가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선택한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문장에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설명을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디스플레이에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dirty="0">
                          <a:latin typeface="Malgun Gothic Semilight"/>
                        </a:rPr>
                        <a:t>페이지 스캔 버튼을 눌러 텍스트를 </a:t>
                      </a:r>
                      <a:r>
                        <a:rPr lang="ko-KR" altLang="en-US" sz="2700" dirty="0" err="1">
                          <a:latin typeface="Malgun Gothic Semilight"/>
                        </a:rPr>
                        <a:t>추출해야한다</a:t>
                      </a:r>
                      <a:r>
                        <a:rPr lang="en-US" altLang="ko-KR" sz="2700" dirty="0">
                          <a:latin typeface="Malgun Gothic Semilight"/>
                        </a:rPr>
                        <a:t>.</a:t>
                      </a:r>
                      <a:endParaRPr lang="ko-KR" sz="2700" dirty="0"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1. 3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가지 프롬프트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번역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,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요약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중 원하는 옵션을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출력된 페이지에서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특정 영역을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2-1.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드래그 된 텍스트들을 클립보드에 저장한다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선택된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텍스트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에 대한 정보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검색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된다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2700" dirty="0"/>
                    </a:p>
                    <a:p>
                      <a:pPr marL="0" lvl="0" indent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4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 얻어온 답변을 디스플레이에 출력한다.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 버튼을 누르면 다시 초기 화면으로 돌아간다.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답변을 출력하는 것이 </a:t>
                      </a: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초 이내에 이루어져야 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243DFB85-3094-2420-1D7F-8D577F106EA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9805" y="1851369"/>
          <a:ext cx="16825436" cy="7116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읽은 책 리스트 조회 및 삭제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내부 저장소에 저장되어 있는 책들을 조회한다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메인 화면에서 버튼으로 접속 할 수 있어야한다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1945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사용자는 메인 화면에서 읽은 책 리스트 버튼을 누른다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읽었던 책들을 조회하여 도서의 제목을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도서 제목 우측에 위치한 </a:t>
                      </a:r>
                      <a:r>
                        <a:rPr lang="en-US" altLang="ko-KR" sz="2700" dirty="0"/>
                        <a:t>Delete </a:t>
                      </a:r>
                      <a:r>
                        <a:rPr lang="ko-KR" altLang="en-US" sz="2700" dirty="0"/>
                        <a:t>버튼을 통해 개별 삭제처리가 가능하다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제목을 눌러 도서 상세 페이지로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09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D2AB6FDA-4C8F-E3C9-26DA-B2503DC2D37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19805" y="1851369"/>
          <a:ext cx="16825436" cy="793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</a:rPr>
                        <a:t>도서 상세 페이지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/>
                        <a:t>저장된 도서의 상세 내용을 확인할 수 있다</a:t>
                      </a:r>
                      <a:r>
                        <a:rPr lang="en-US" altLang="ko-KR" sz="2700" dirty="0"/>
                        <a:t>.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읽은 책  리스트 화면에서 원하는 도서를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2606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읽은 책 리스트 화면에서 조회할 책을 선택한다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내부 저장소에서 선택된 도서의 제목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페이지 수</a:t>
                      </a:r>
                      <a:r>
                        <a:rPr lang="en-US" altLang="ko-KR" sz="2700" dirty="0"/>
                        <a:t>, </a:t>
                      </a:r>
                      <a:r>
                        <a:rPr lang="ko-KR" altLang="en-US" sz="2700" dirty="0"/>
                        <a:t>표지 이미지를 가져와 출력한다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2700" dirty="0"/>
                        <a:t>화면 아래 독서 진행 버튼을 눌러 독서 진행 화면으로 넘어갈 수 있다</a:t>
                      </a:r>
                      <a:r>
                        <a:rPr lang="en-US" altLang="ko-KR" sz="2700" dirty="0"/>
                        <a:t>.</a:t>
                      </a: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독서 진행 화면으로 정상적으로 넘어갈 수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7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DB531FE8-F09A-CE2A-668C-D1D50BD7C9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88054" y="1851370"/>
          <a:ext cx="16825436" cy="670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381">
                  <a:extLst>
                    <a:ext uri="{9D8B030D-6E8A-4147-A177-3AD203B41FA5}">
                      <a16:colId xmlns:a16="http://schemas.microsoft.com/office/drawing/2014/main" val="1181678737"/>
                    </a:ext>
                  </a:extLst>
                </a:gridCol>
                <a:gridCol w="12883055">
                  <a:extLst>
                    <a:ext uri="{9D8B030D-6E8A-4147-A177-3AD203B41FA5}">
                      <a16:colId xmlns:a16="http://schemas.microsoft.com/office/drawing/2014/main" val="392936739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</a:rPr>
                        <a:t> 명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300" b="0" i="0" u="none" strike="noStrike" noProof="0" dirty="0">
                          <a:solidFill>
                            <a:srgbClr val="000000"/>
                          </a:solidFill>
                          <a:latin typeface="Malgun Gothic Semilight"/>
                          <a:ea typeface="Malgun Gothic Semilight"/>
                        </a:rPr>
                        <a:t>성장하는 마스코트 캐릭터 출력</a:t>
                      </a:r>
                      <a:endParaRPr lang="ko-KR" sz="27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56642373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사용자의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독서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경험치를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환산하여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</a:rPr>
                        <a:t>성장하는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마스코트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캐릭터를</a:t>
                      </a:r>
                      <a:r>
                        <a:rPr 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출력한다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.</a:t>
                      </a:r>
                      <a:endParaRPr lang="en-US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61884505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</a:rPr>
                        <a:t>관련액터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73227716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50138910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선행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046316"/>
                  </a:ext>
                </a:extLst>
              </a:tr>
              <a:tr h="1783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이벤트 흐름(시나리오)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1. </a:t>
                      </a:r>
                      <a:r>
                        <a:rPr 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저장되있는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사용자 정보에서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총 읽은 시간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(=</a:t>
                      </a: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경험치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)에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대한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정보를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</a:t>
                      </a:r>
                      <a:r>
                        <a:rPr lang="en-US" altLang="ko-KR" sz="2700" b="0" i="0" u="none" strike="noStrike" noProof="0" dirty="0" err="1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가져온다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.</a:t>
                      </a:r>
                      <a:endParaRPr lang="ko-KR" altLang="en-US" sz="270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2. 경험치에 따라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단계별 캐릭터 이미지를 불러온다.(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1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1단계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2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2단계 캐릭터, 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Level 3 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0~99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%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= 3단계 캐릭터...)</a:t>
                      </a:r>
                      <a:endParaRPr lang="en-US" altLang="ko-KR" sz="2700" b="0" i="0" u="none" strike="noStrike" noProof="0" dirty="0">
                        <a:solidFill>
                          <a:schemeClr val="tx1"/>
                        </a:solidFill>
                        <a:latin typeface="Malgun Gothic Semilight"/>
                        <a:ea typeface="Malgun Gothic Semilight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3. 불러온 이미지를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  <a:latin typeface="Malgun Gothic Semilight"/>
                          <a:ea typeface="Malgun Gothic Semilight"/>
                        </a:rPr>
                        <a:t> 독서화면에 출력한다.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619376559"/>
                  </a:ext>
                </a:extLst>
              </a:tr>
              <a:tr h="86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후행 조건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앱이 </a:t>
                      </a:r>
                      <a:r>
                        <a:rPr lang="ko-KR" altLang="en-US" sz="2700" b="0" i="0" u="none" strike="noStrike" noProof="0" dirty="0" err="1">
                          <a:solidFill>
                            <a:schemeClr val="tx1"/>
                          </a:solidFill>
                        </a:rPr>
                        <a:t>재기동되도</a:t>
                      </a:r>
                      <a:r>
                        <a:rPr lang="ko-KR" altLang="en-US" sz="2700" b="0" i="0" u="none" strike="noStrike" noProof="0" dirty="0">
                          <a:solidFill>
                            <a:schemeClr val="tx1"/>
                          </a:solidFill>
                        </a:rPr>
                        <a:t> 레벨 현황이 저장되어 있어야 한다</a:t>
                      </a:r>
                      <a:r>
                        <a:rPr lang="en-US" altLang="ko-KR" sz="2700" b="0" i="0" u="none" strike="noStrike" noProof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sz="2700" b="0" i="0" u="none" strike="noStrike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444034540"/>
                  </a:ext>
                </a:extLst>
              </a:tr>
              <a:tr h="1044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3000" b="0" dirty="0">
                          <a:solidFill>
                            <a:schemeClr val="tx1"/>
                          </a:solidFill>
                        </a:rPr>
                        <a:t>비기능적 요구사항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700" b="0" dirty="0" err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83508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25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612B28-D7B3-487E-AE8E-4AA836D7E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37"/>
          <a:stretch/>
        </p:blipFill>
        <p:spPr>
          <a:xfrm>
            <a:off x="457200" y="266700"/>
            <a:ext cx="15392541" cy="13335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8007DE-4316-412C-B042-372E2C702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46935"/>
              </p:ext>
            </p:extLst>
          </p:nvPr>
        </p:nvGraphicFramePr>
        <p:xfrm>
          <a:off x="228600" y="2476500"/>
          <a:ext cx="16214459" cy="621508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62468">
                  <a:extLst>
                    <a:ext uri="{9D8B030D-6E8A-4147-A177-3AD203B41FA5}">
                      <a16:colId xmlns:a16="http://schemas.microsoft.com/office/drawing/2014/main" val="2596955300"/>
                    </a:ext>
                  </a:extLst>
                </a:gridCol>
                <a:gridCol w="636919">
                  <a:extLst>
                    <a:ext uri="{9D8B030D-6E8A-4147-A177-3AD203B41FA5}">
                      <a16:colId xmlns:a16="http://schemas.microsoft.com/office/drawing/2014/main" val="2483461137"/>
                    </a:ext>
                  </a:extLst>
                </a:gridCol>
                <a:gridCol w="6401580">
                  <a:extLst>
                    <a:ext uri="{9D8B030D-6E8A-4147-A177-3AD203B41FA5}">
                      <a16:colId xmlns:a16="http://schemas.microsoft.com/office/drawing/2014/main" val="3817257023"/>
                    </a:ext>
                  </a:extLst>
                </a:gridCol>
                <a:gridCol w="3659588">
                  <a:extLst>
                    <a:ext uri="{9D8B030D-6E8A-4147-A177-3AD203B41FA5}">
                      <a16:colId xmlns:a16="http://schemas.microsoft.com/office/drawing/2014/main" val="67354977"/>
                    </a:ext>
                  </a:extLst>
                </a:gridCol>
                <a:gridCol w="3292551">
                  <a:extLst>
                    <a:ext uri="{9D8B030D-6E8A-4147-A177-3AD203B41FA5}">
                      <a16:colId xmlns:a16="http://schemas.microsoft.com/office/drawing/2014/main" val="1863494571"/>
                    </a:ext>
                  </a:extLst>
                </a:gridCol>
                <a:gridCol w="561353">
                  <a:extLst>
                    <a:ext uri="{9D8B030D-6E8A-4147-A177-3AD203B41FA5}">
                      <a16:colId xmlns:a16="http://schemas.microsoft.com/office/drawing/2014/main" val="4286431811"/>
                    </a:ext>
                  </a:extLst>
                </a:gridCol>
              </a:tblGrid>
              <a:tr h="748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시작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누르면 메인 화면으로 넘어가야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시작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523133199"/>
                  </a:ext>
                </a:extLst>
              </a:tr>
              <a:tr h="5497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스캔 버튼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읽은 책 리스트 버튼이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90557731"/>
                  </a:ext>
                </a:extLst>
              </a:tr>
              <a:tr h="8245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각 버튼을 눌렀을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해당하는 페이지로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해당하는 화면으로 넘어간다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600856143"/>
                  </a:ext>
                </a:extLst>
              </a:tr>
              <a:tr h="5497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읽은 책 리스트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스캔을 통해 정보가 저장된 도서들의 리스트가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독서를 진행했던 모든 책들의 리스트가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85976186"/>
                  </a:ext>
                </a:extLst>
              </a:tr>
              <a:tr h="946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90169366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도서삭제 버튼을 누를 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삭제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리스트에서 해당 도서가 사라진다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172568107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스크롤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올림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내림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에 따라 리스트가 올라가거나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디스플레이 조작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위로 쓸기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아래로 쓸기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리스트가 위로 올라가거나 아래로 내려간다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3400815231"/>
                  </a:ext>
                </a:extLst>
              </a:tr>
              <a:tr h="9467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도서 상세 페이지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6398" marR="186398" marT="93199" marB="9319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해당 도서에 대한 정보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이미지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도서명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페이지 등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2303027460"/>
                  </a:ext>
                </a:extLst>
              </a:tr>
              <a:tr h="549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버튼을 누르면 독서 진행 화면으로 이동된다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화면으로 이동한다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8" marR="5398" marT="5398" marB="0" anchor="ctr"/>
                </a:tc>
                <a:extLst>
                  <a:ext uri="{0D108BD9-81ED-4DB2-BD59-A6C34878D82A}">
                    <a16:rowId xmlns:a16="http://schemas.microsoft.com/office/drawing/2014/main" val="1765066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2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2E80B8-C780-42A4-907A-9C87E2DAC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54352"/>
              </p:ext>
            </p:extLst>
          </p:nvPr>
        </p:nvGraphicFramePr>
        <p:xfrm>
          <a:off x="533400" y="190500"/>
          <a:ext cx="17044933" cy="96776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802927">
                  <a:extLst>
                    <a:ext uri="{9D8B030D-6E8A-4147-A177-3AD203B41FA5}">
                      <a16:colId xmlns:a16="http://schemas.microsoft.com/office/drawing/2014/main" val="2251479160"/>
                    </a:ext>
                  </a:extLst>
                </a:gridCol>
                <a:gridCol w="667120">
                  <a:extLst>
                    <a:ext uri="{9D8B030D-6E8A-4147-A177-3AD203B41FA5}">
                      <a16:colId xmlns:a16="http://schemas.microsoft.com/office/drawing/2014/main" val="2647311246"/>
                    </a:ext>
                  </a:extLst>
                </a:gridCol>
                <a:gridCol w="6705125">
                  <a:extLst>
                    <a:ext uri="{9D8B030D-6E8A-4147-A177-3AD203B41FA5}">
                      <a16:colId xmlns:a16="http://schemas.microsoft.com/office/drawing/2014/main" val="531506137"/>
                    </a:ext>
                  </a:extLst>
                </a:gridCol>
                <a:gridCol w="3833116">
                  <a:extLst>
                    <a:ext uri="{9D8B030D-6E8A-4147-A177-3AD203B41FA5}">
                      <a16:colId xmlns:a16="http://schemas.microsoft.com/office/drawing/2014/main" val="363186240"/>
                    </a:ext>
                  </a:extLst>
                </a:gridCol>
                <a:gridCol w="3448675">
                  <a:extLst>
                    <a:ext uri="{9D8B030D-6E8A-4147-A177-3AD203B41FA5}">
                      <a16:colId xmlns:a16="http://schemas.microsoft.com/office/drawing/2014/main" val="317862382"/>
                    </a:ext>
                  </a:extLst>
                </a:gridCol>
                <a:gridCol w="587970">
                  <a:extLst>
                    <a:ext uri="{9D8B030D-6E8A-4147-A177-3AD203B41FA5}">
                      <a16:colId xmlns:a16="http://schemas.microsoft.com/office/drawing/2014/main" val="405606005"/>
                    </a:ext>
                  </a:extLst>
                </a:gridCol>
              </a:tblGrid>
              <a:tr h="50751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독서 진행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시간에 비례한 경험치가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현재 경험치가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284684319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페이지 스캔</a:t>
                      </a:r>
                      <a:r>
                        <a:rPr lang="en-US" altLang="ko-KR" sz="1600" u="none" strike="noStrike">
                          <a:effectLst/>
                        </a:rPr>
                        <a:t>(GPT </a:t>
                      </a:r>
                      <a:r>
                        <a:rPr lang="ko-KR" altLang="en-US" sz="1600" u="none" strike="noStrike">
                          <a:effectLst/>
                        </a:rPr>
                        <a:t>질의</a:t>
                      </a:r>
                      <a:r>
                        <a:rPr lang="en-US" altLang="ko-KR" sz="1600" u="none" strike="noStrike">
                          <a:effectLst/>
                        </a:rPr>
                        <a:t>) </a:t>
                      </a:r>
                      <a:r>
                        <a:rPr lang="ko-KR" altLang="en-US" sz="1600" u="none" strike="noStrike">
                          <a:effectLst/>
                        </a:rPr>
                        <a:t>버튼이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 우측 하단에 스캔 버튼이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720875600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화면에 마스코트 캐릭터가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 우측에 캐릭터가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28377559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경험치 환산에 따라 마스코트 캐릭터가 변경된다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우측의 캐릭터가 경험치에 따라 변화되어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585008967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종료 버튼이 존재하고 해당 버튼을 누르면 메인 화면으로 이동한다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종료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화면으로 화면이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020260469"/>
                  </a:ext>
                </a:extLst>
              </a:tr>
              <a:tr h="5221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카메라 촬영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앱 사용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카메라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저장 관련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에 필요한 권한이 없을 경우에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권한 요청 화면이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963701353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디스플레이에 카메라 화면이 출력되어야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카메라 정면 직선 범위 상이 화면에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2326451451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누를 시 스캔이 시작된다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촬영한 부분이 스캔된다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709270229"/>
                  </a:ext>
                </a:extLst>
              </a:tr>
              <a:tr h="5221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 스캔 및 저장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메인 화면의 도서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 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503245450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코드를 추출하여 자동으로 검색창에 </a:t>
                      </a:r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코드가 입력된다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ISBN </a:t>
                      </a:r>
                      <a:r>
                        <a:rPr lang="ko-KR" altLang="en-US" sz="1600" u="none" strike="noStrike">
                          <a:effectLst/>
                        </a:rPr>
                        <a:t>코드가 검색창에 입력된다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378910114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검색된 도서가 올바를 경우 다음으로 버튼을 눌러 도서의 상세 정보를 가져온다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다음으로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삽입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889946654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도서의 상세정보를 확인 후 </a:t>
                      </a:r>
                      <a:r>
                        <a:rPr lang="en-US" altLang="ko-KR" sz="1600" u="none" strike="noStrike">
                          <a:effectLst/>
                        </a:rPr>
                        <a:t>Insert Data </a:t>
                      </a:r>
                      <a:r>
                        <a:rPr lang="ko-KR" altLang="en-US" sz="1600" u="none" strike="noStrike">
                          <a:effectLst/>
                        </a:rPr>
                        <a:t>버튼을 눌러 저장한다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Insert Data </a:t>
                      </a:r>
                      <a:r>
                        <a:rPr lang="ko-KR" altLang="en-US" sz="1600" u="none" strike="noStrike">
                          <a:effectLst/>
                        </a:rPr>
                        <a:t>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도서 상세정보 데이터가 삽입된다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630830688"/>
                  </a:ext>
                </a:extLst>
              </a:tr>
              <a:tr h="5221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페이지 스캔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독서 진행 화면의 페이지 스캔 버튼을 누르면 카메라 촬영 화면으로 이동해야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스캔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화면으로 전환된다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534786323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누르면 해당 페이지의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글자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을 텍스트로 추출하여 화면에 출력한다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촬영 버튼을 누른다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현재 페이지에 있는 내용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텍스트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가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74035053"/>
                  </a:ext>
                </a:extLst>
              </a:tr>
              <a:tr h="88842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GPT </a:t>
                      </a:r>
                      <a:r>
                        <a:rPr lang="ko-KR" altLang="en-US" sz="1600" u="none" strike="noStrike">
                          <a:effectLst/>
                        </a:rPr>
                        <a:t>내용 질의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7855" marR="197855" marT="98927" marB="9892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19</a:t>
                      </a:r>
                      <a:r>
                        <a:rPr lang="ko-KR" altLang="en-US" sz="1600" u="none" strike="noStrike">
                          <a:effectLst/>
                        </a:rPr>
                        <a:t>번에서 출력된 텍스트의 특정 부분을 드래그하여 </a:t>
                      </a:r>
                      <a:r>
                        <a:rPr lang="en-US" altLang="ko-KR" sz="1600" u="none" strike="noStrike">
                          <a:effectLst/>
                        </a:rPr>
                        <a:t>copy</a:t>
                      </a:r>
                      <a:r>
                        <a:rPr lang="ko-KR" altLang="en-US" sz="1600" u="none" strike="noStrike">
                          <a:effectLst/>
                        </a:rPr>
                        <a:t>하였을 때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해당 텍스트의 내용이 클립보드에 들어가야 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텍스트의 일부분을 지정하여 복사한다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클립보드에 해당 텍스트가 저장된다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794410313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클립보드의 내용이 변경되면 </a:t>
                      </a:r>
                      <a:r>
                        <a:rPr lang="en-US" altLang="ko-KR" sz="1600" u="none" strike="noStrike">
                          <a:effectLst/>
                        </a:rPr>
                        <a:t>GPT </a:t>
                      </a:r>
                      <a:r>
                        <a:rPr lang="ko-KR" altLang="en-US" sz="1600" u="none" strike="noStrike">
                          <a:effectLst/>
                        </a:rPr>
                        <a:t>질의를 하는 이벤트가 발생한다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질문이 전달된다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130405347"/>
                  </a:ext>
                </a:extLst>
              </a:tr>
              <a:tr h="522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질의 내용에 대하여 </a:t>
                      </a:r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답변을 가져와 출력하기 시작한다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GPT</a:t>
                      </a:r>
                      <a:r>
                        <a:rPr lang="ko-KR" altLang="en-US" sz="1600" u="none" strike="noStrike">
                          <a:effectLst/>
                        </a:rPr>
                        <a:t>에게 받아온 답변을 화면에 출력한다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3240623129"/>
                  </a:ext>
                </a:extLst>
              </a:tr>
              <a:tr h="507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r>
                        <a:rPr lang="ko-KR" altLang="en-US" sz="1600" u="none" strike="noStrike">
                          <a:effectLst/>
                        </a:rPr>
                        <a:t>가지 프롬프트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정의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번역</a:t>
                      </a:r>
                      <a:r>
                        <a:rPr lang="en-US" altLang="ko-KR" sz="1600" u="none" strike="noStrike">
                          <a:effectLst/>
                        </a:rPr>
                        <a:t>,</a:t>
                      </a:r>
                      <a:r>
                        <a:rPr lang="ko-KR" altLang="en-US" sz="1600" u="none" strike="noStrike">
                          <a:effectLst/>
                        </a:rPr>
                        <a:t>요약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</a:rPr>
                        <a:t>를 통해 질의 내용을 바꿀 수 있다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원하는 라디오 버튼에 체크한다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체크된 버튼에 따른 답변이 출력된다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30" marR="5730" marT="5730" marB="0" anchor="ctr"/>
                </a:tc>
                <a:extLst>
                  <a:ext uri="{0D108BD9-81ED-4DB2-BD59-A6C34878D82A}">
                    <a16:rowId xmlns:a16="http://schemas.microsoft.com/office/drawing/2014/main" val="147939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22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20800"/>
            <a:ext cx="16713200" cy="341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241300"/>
            <a:ext cx="1098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ea typeface="SpoqaHanSans-Regular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55499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3000"/>
          </a:blip>
          <a:stretch>
            <a:fillRect/>
          </a:stretch>
        </p:blipFill>
        <p:spPr>
          <a:xfrm>
            <a:off x="4330700" y="5549900"/>
            <a:ext cx="54483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9000" y="57023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8400" y="56642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8600" y="5549900"/>
            <a:ext cx="7239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11112500" y="5549900"/>
            <a:ext cx="5448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80800" y="5702300"/>
            <a:ext cx="4521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0200" y="56642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6642100"/>
            <a:ext cx="7239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4330700" y="6642100"/>
            <a:ext cx="5448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99000" y="6781800"/>
            <a:ext cx="4394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300" b="0" i="0" u="none" strike="noStrike" spc="-100">
                <a:solidFill>
                  <a:srgbClr val="323232"/>
                </a:solidFill>
                <a:ea typeface="SpoqaHanSans-Regular"/>
              </a:rPr>
              <a:t>작품 특징 및 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8400" y="6756400"/>
            <a:ext cx="520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901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159000"/>
            <a:ext cx="5346700" cy="754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2171700"/>
            <a:ext cx="2514600" cy="231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0" y="4787900"/>
            <a:ext cx="2514600" cy="231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0" y="7391400"/>
            <a:ext cx="25146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62200" y="6184900"/>
            <a:ext cx="5994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356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3771900"/>
            <a:ext cx="5994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독서 중에 생길 수 있는 궁금증을 편리하게 해결할 수 있는 독서 보조 시스템을 구현하고자 하였습니다. </a:t>
            </a:r>
          </a:p>
          <a:p>
            <a:pPr lvl="0" algn="l">
              <a:lnSpc>
                <a:spcPct val="17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Light"/>
              </a:rPr>
              <a:t>ChatGPT와 OCR 기능을 통해 읽고 있는 도서의 정보를 즉각적으로 피드백 받을 수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2603500"/>
            <a:ext cx="5791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800" b="0" i="0" u="none" strike="noStrike" spc="-100">
                <a:solidFill>
                  <a:srgbClr val="5A847F"/>
                </a:solidFill>
                <a:latin typeface="SpoqaHanSans-Bold"/>
              </a:rPr>
              <a:t>OCR과 AI를 사용한 독서 보조 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2200" y="93091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2362200" y="6832600"/>
            <a:ext cx="1803400" cy="1803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65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latin typeface="SpoqaHanSans-Bold"/>
              </a:rPr>
              <a:t>OCR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4457700" y="6832600"/>
            <a:ext cx="1803400" cy="180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609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latin typeface="SpoqaHanSans-Bold"/>
              </a:rPr>
              <a:t>GPT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6553200" y="6832600"/>
            <a:ext cx="18034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56400" y="7594600"/>
            <a:ext cx="139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Bold"/>
              </a:rPr>
              <a:t>독서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600" y="254000"/>
            <a:ext cx="111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검색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ISBN 코드 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카메라를 사용해 ISBN 코드가 기재된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도서 뒷면을 촬영하면 ISBN이 적힌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부분만을 텍스트로 추출해옵니다.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가져오기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알라딘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8039100"/>
            <a:ext cx="3937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추출한 ISBN코드를 통해 알라딘 서버에서,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원하는 정보만을 가져올 수 있습니다.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도서 정보 저장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ROOM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58800" y="7670800"/>
            <a:ext cx="4114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알라딘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서버에서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ROOM을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기기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내부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DB에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저장되어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읽고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도서들을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확인할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2200" y="241300"/>
            <a:ext cx="15176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323232"/>
                </a:solidFill>
                <a:ea typeface="SpoqaHanSans-Regular"/>
              </a:rPr>
              <a:t>작품 기능 및 구현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254000"/>
            <a:ext cx="1117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362200" y="2641600"/>
            <a:ext cx="4432300" cy="687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2362200" y="7315200"/>
            <a:ext cx="44323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362200" y="2641600"/>
            <a:ext cx="443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441700"/>
            <a:ext cx="4432300" cy="283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956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페이지 스캔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OCR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6200" y="7861300"/>
            <a:ext cx="393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구글 MLKit Library를 사용하여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사용자가 읽고 있는 페이지 내용을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>
                <a:solidFill>
                  <a:srgbClr val="323232"/>
                </a:solidFill>
                <a:ea typeface="SpoqaHanSans-Light"/>
              </a:rPr>
              <a:t>기기에 텍스트로 가져올 수 있습니다.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734300" y="2641600"/>
            <a:ext cx="4432300" cy="687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34300" y="7315200"/>
            <a:ext cx="4432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2641600"/>
            <a:ext cx="44323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3441700"/>
            <a:ext cx="4432300" cy="283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550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latin typeface="SpoqaHanSans-Regular"/>
              </a:rPr>
              <a:t>AI 질의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153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latin typeface="SpoqaHanSans-Bold"/>
              </a:rPr>
              <a:t>ChatGPT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86700" y="7670800"/>
            <a:ext cx="4279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가져온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텍스트에서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질의하고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싶은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내용을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복사하기만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하면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선택된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프롬프트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(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정의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요약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번역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)에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자동으로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latin typeface="SpoqaHanSans-Light"/>
              </a:rPr>
              <a:t>답변이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표시됩니다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  <a:r>
              <a:rPr lang="en-US" sz="1800" b="0" i="0" u="none" strike="noStrike" dirty="0">
                <a:solidFill>
                  <a:srgbClr val="323232"/>
                </a:solidFill>
                <a:latin typeface="SpoqaHanSans-Light"/>
              </a:rPr>
              <a:t>
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3106400" y="2641600"/>
            <a:ext cx="4432300" cy="687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3106400" y="7315200"/>
            <a:ext cx="44323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3106400" y="2641600"/>
            <a:ext cx="44323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441700"/>
            <a:ext cx="4432300" cy="2832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28321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200" b="0" i="0" u="none" strike="noStrike" spc="-100">
                <a:solidFill>
                  <a:srgbClr val="FFFFFF"/>
                </a:solidFill>
                <a:ea typeface="SpoqaHanSans-Regular"/>
              </a:rPr>
              <a:t>성취감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7400" y="6565900"/>
            <a:ext cx="3670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성장하는 마스코트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82600" y="7493000"/>
            <a:ext cx="426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사용자의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기록하여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일정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이상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진행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화면에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머무르면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,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그에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따라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표시되는</a:t>
            </a:r>
            <a:endParaRPr lang="en-US" sz="1800" b="0" i="0" u="none" strike="noStrike" dirty="0">
              <a:solidFill>
                <a:srgbClr val="323232"/>
              </a:solidFill>
              <a:ea typeface="SpoqaHanSans-Light"/>
            </a:endParaRP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마스코트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이미지가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변경되어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 </a:t>
            </a:r>
          </a:p>
          <a:p>
            <a:pPr lvl="0" algn="ct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성취감을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느낄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66100" y="9664700"/>
            <a:ext cx="3568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sz="1200" b="0" i="0" u="none" strike="noStrike">
                <a:solidFill>
                  <a:srgbClr val="323232">
                    <a:alpha val="60000"/>
                  </a:srgbClr>
                </a:solidFill>
                <a:latin typeface="SpoqaHanSans-Regular"/>
              </a:rPr>
              <a:t>*페이지 내 사진은 샘플이미지 입니다.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3124200" y="5003800"/>
            <a:ext cx="781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000"/>
              </a:lnSpc>
            </a:pPr>
            <a:r>
              <a:rPr lang="en-US" sz="1600" b="0" i="0" u="none" strike="noStrike" spc="1000">
                <a:solidFill>
                  <a:srgbClr val="787878">
                    <a:alpha val="45098"/>
                  </a:srgbClr>
                </a:solidFill>
                <a:latin typeface="SpoqaHanSans-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57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4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800"/>
            <a:ext cx="1574800" cy="871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362200" y="2552700"/>
            <a:ext cx="73787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10147300" y="2552700"/>
            <a:ext cx="73787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2362200" y="6235700"/>
            <a:ext cx="73787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0147300" y="6235700"/>
            <a:ext cx="73787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4953000"/>
            <a:ext cx="2197100" cy="219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241300"/>
            <a:ext cx="14503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작품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특징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및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기대</a:t>
            </a:r>
            <a:r>
              <a:rPr lang="en-US" sz="5500" b="0" i="0" u="none" strike="noStrike" spc="-100" dirty="0">
                <a:solidFill>
                  <a:srgbClr val="323232"/>
                </a:solidFill>
                <a:ea typeface="SpoqaHanSans-Regular"/>
              </a:rPr>
              <a:t> </a:t>
            </a:r>
            <a:r>
              <a:rPr lang="en-US" sz="5500" b="0" i="0" u="none" strike="noStrike" spc="-100" dirty="0" err="1">
                <a:solidFill>
                  <a:srgbClr val="323232"/>
                </a:solidFill>
                <a:ea typeface="SpoqaHanSans-Regular"/>
              </a:rPr>
              <a:t>효과</a:t>
            </a:r>
            <a:endParaRPr lang="en-US" sz="5500" b="0" i="0" u="none" strike="noStrike" spc="-100" dirty="0">
              <a:solidFill>
                <a:srgbClr val="323232"/>
              </a:solidFill>
              <a:ea typeface="SpoqaHanSans-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215900"/>
            <a:ext cx="825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5500" b="0" i="0" u="none" strike="noStrike" spc="-100">
                <a:solidFill>
                  <a:srgbClr val="FFFFFF"/>
                </a:solidFill>
                <a:latin typeface="SpoqaHanSans-Bold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143500"/>
            <a:ext cx="1803400" cy="180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96400" y="5740400"/>
            <a:ext cx="135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3400" b="0" i="0" u="none" strike="noStrike" spc="-100">
                <a:solidFill>
                  <a:srgbClr val="FFFFFF"/>
                </a:solidFill>
                <a:latin typeface="SpoqaHanSans-Bold"/>
              </a:rPr>
              <a:t>ICOM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552700"/>
            <a:ext cx="1346200" cy="330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892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2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22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SpoqaHanSans-Light"/>
              </a:rPr>
              <a:t>IMMEDIATE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6235700"/>
            <a:ext cx="1346200" cy="330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89200" y="6235700"/>
            <a:ext cx="1104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7429500"/>
            <a:ext cx="1346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 spc="-100">
                <a:solidFill>
                  <a:srgbClr val="787878"/>
                </a:solidFill>
                <a:latin typeface="SpoqaHanSans-Light"/>
              </a:rPr>
              <a:t>ORIGINAL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500" y="2552700"/>
            <a:ext cx="1346200" cy="330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306800" y="25527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2500" y="37465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CONCENTRATE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6235700"/>
            <a:ext cx="1346200" cy="3302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306800" y="6261100"/>
            <a:ext cx="11049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7000" b="0" i="0" u="none" strike="noStrike" spc="-300">
                <a:solidFill>
                  <a:srgbClr val="5A847F">
                    <a:alpha val="65098"/>
                  </a:srgbClr>
                </a:solidFill>
                <a:latin typeface="SpoqaHanSans-Bold"/>
              </a:rPr>
              <a:t>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2500" y="7416800"/>
            <a:ext cx="134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 spc="-100">
                <a:solidFill>
                  <a:srgbClr val="787878"/>
                </a:solidFill>
                <a:latin typeface="SpoqaHanSans-Light"/>
              </a:rPr>
              <a:t>MANAGE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3517900"/>
            <a:ext cx="5207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>
                <a:solidFill>
                  <a:srgbClr val="323232"/>
                </a:solidFill>
                <a:ea typeface="SpoqaHanSans-Light"/>
              </a:rPr>
              <a:t>페이지 스캔 기능과 AI 질의 응답을 클립보드 이벤트로 발생하게 함으로써 이용자가 독서 도중에 생기는 의문들에 대한 답을 빠르게 찾을 수 있도록 도울 수 있습니다.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70350" y="2721864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즉각적인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궁금증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해결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9400" y="4953000"/>
            <a:ext cx="1358900" cy="469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419600" y="50165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#GPT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900" y="4953000"/>
            <a:ext cx="1358900" cy="469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71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#OCR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100" y="4953000"/>
            <a:ext cx="1358900" cy="469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1882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#질의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2100" y="7239000"/>
            <a:ext cx="5422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기능을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페이지에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모르는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영단어만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번역하거나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 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이루어진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원서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통째로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한국어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영어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단어로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번역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또한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가능합니다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02100" y="6629400"/>
            <a:ext cx="4813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영어 원서도 자유롭게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100" y="8661400"/>
            <a:ext cx="1358900" cy="46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4323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#번역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8661400"/>
            <a:ext cx="1358900" cy="4699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727700" y="87376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#영어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63200" y="3340100"/>
            <a:ext cx="5448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앱이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켜져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시간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동안만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오르고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,</a:t>
            </a: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레벨이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오를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수록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새로운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마스코트를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수집할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있으며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다른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기기나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앱을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켜지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않고도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도서에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대한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GPT를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통해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검색할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있어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독서에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집중할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 수 </a:t>
            </a:r>
            <a:r>
              <a:rPr lang="en-US" sz="1800" b="0" i="0" u="none" strike="noStrike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50600" y="27051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독서에</a:t>
            </a:r>
            <a:r>
              <a:rPr lang="en-US" sz="2400" b="0" i="0" u="none" strike="noStrike" spc="-100" dirty="0">
                <a:solidFill>
                  <a:srgbClr val="323232"/>
                </a:solidFill>
                <a:ea typeface="SpoqaHanSans-Bold"/>
              </a:rPr>
              <a:t> </a:t>
            </a:r>
            <a:r>
              <a:rPr lang="en-US" sz="2400" b="0" i="0" u="none" strike="noStrike" spc="-100" dirty="0" err="1">
                <a:solidFill>
                  <a:srgbClr val="323232"/>
                </a:solidFill>
                <a:ea typeface="SpoqaHanSans-Bold"/>
              </a:rPr>
              <a:t>집중</a:t>
            </a:r>
            <a:endParaRPr lang="en-US" sz="2400" b="0" i="0" u="none" strike="noStrike" spc="-100" dirty="0">
              <a:solidFill>
                <a:srgbClr val="323232"/>
              </a:solidFill>
              <a:ea typeface="SpoqaHanSans-Bold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4953000"/>
            <a:ext cx="1358900" cy="4699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671300" y="50038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#독서시간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953000"/>
            <a:ext cx="1358900" cy="469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31445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#마스코트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2600" y="4953000"/>
            <a:ext cx="1358900" cy="4699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4605000" y="5016500"/>
            <a:ext cx="1028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#집중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63200" y="7264400"/>
            <a:ext cx="54483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사용자가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정보를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입력한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도서는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리스트에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저장되어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이후에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확인이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가능하고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다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읽은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책은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삭제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처리하여</a:t>
            </a:r>
            <a:endParaRPr lang="en-US" sz="1800" b="0" i="0" u="none" strike="noStrike" spc="-100" dirty="0">
              <a:solidFill>
                <a:srgbClr val="323232"/>
              </a:solidFill>
              <a:ea typeface="SpoqaHanSans-Light"/>
            </a:endParaRPr>
          </a:p>
          <a:p>
            <a:pPr lvl="0" algn="r">
              <a:lnSpc>
                <a:spcPct val="160000"/>
              </a:lnSpc>
            </a:pP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독서중인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책만을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관리하는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용도로도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사용할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 수 </a:t>
            </a:r>
            <a:r>
              <a:rPr lang="en-US" sz="1800" b="0" i="0" u="none" strike="noStrike" spc="-100" dirty="0" err="1">
                <a:solidFill>
                  <a:srgbClr val="323232"/>
                </a:solidFill>
                <a:ea typeface="SpoqaHanSans-Light"/>
              </a:rPr>
              <a:t>있습니다</a:t>
            </a:r>
            <a:r>
              <a:rPr lang="en-US" sz="1800" b="0" i="0" u="none" strike="noStrike" spc="-100" dirty="0">
                <a:solidFill>
                  <a:srgbClr val="323232"/>
                </a:solidFill>
                <a:ea typeface="SpoqaHanSans-Light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63300" y="6629400"/>
            <a:ext cx="464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0000"/>
              </a:lnSpc>
            </a:pPr>
            <a:r>
              <a:rPr lang="en-US" sz="2400" b="0" i="0" u="none" strike="noStrike" spc="-100">
                <a:solidFill>
                  <a:srgbClr val="323232"/>
                </a:solidFill>
                <a:ea typeface="SpoqaHanSans-Bold"/>
              </a:rPr>
              <a:t>읽은 책 관리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0" y="8661400"/>
            <a:ext cx="1358900" cy="469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1836400" y="8724900"/>
            <a:ext cx="685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600" b="0" i="0" u="none" strike="noStrike">
                <a:solidFill>
                  <a:srgbClr val="5A847F"/>
                </a:solidFill>
                <a:latin typeface="SpoqaHanSans-Bold"/>
              </a:rPr>
              <a:t>#DB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8661400"/>
            <a:ext cx="1358900" cy="469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3182600" y="8648700"/>
            <a:ext cx="88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latin typeface="SpoqaHanSans-Bold"/>
              </a:rPr>
              <a:t>#나만의</a:t>
            </a:r>
          </a:p>
          <a:p>
            <a:pPr lvl="0" algn="ctr">
              <a:lnSpc>
                <a:spcPct val="130000"/>
              </a:lnSpc>
            </a:pPr>
            <a:r>
              <a:rPr lang="en-US" sz="1400" b="0" i="0" u="none" strike="noStrike">
                <a:solidFill>
                  <a:srgbClr val="5A847F"/>
                </a:solidFill>
                <a:ea typeface="SpoqaHanSans-Bold"/>
              </a:rPr>
              <a:t>서재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95550076811759690/1251512246043938876/ec87a24731499358.png?ex=666ed91b&amp;is=666d879b&amp;hm=09a8e222334fdcf5479447fee48750f8149af336e8f8155ab803ad247afd60c2&amp;">
            <a:extLst>
              <a:ext uri="{FF2B5EF4-FFF2-40B4-BE49-F238E27FC236}">
                <a16:creationId xmlns:a16="http://schemas.microsoft.com/office/drawing/2014/main" id="{75178C22-684F-419E-A17C-06BFACAB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0"/>
            <a:ext cx="1756886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6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1095550076811759690/1251512244521402519/c02d845c8fef1ee1.png?ex=666ed91b&amp;is=666d879b&amp;hm=af5b024dc8d673df719b8597f672521b9ab7e4b07f5a40ed354227561a8a42f4&amp;=">
            <a:extLst>
              <a:ext uri="{FF2B5EF4-FFF2-40B4-BE49-F238E27FC236}">
                <a16:creationId xmlns:a16="http://schemas.microsoft.com/office/drawing/2014/main" id="{CF15BCF7-B2EC-4B33-BC7F-B951CE3A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0"/>
            <a:ext cx="1759108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1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1095550076811759690/1251512245008076850/cfdfa071ced48511.png?ex=666ed91b&amp;is=666d879b&amp;hm=82ada48c8f10f8c44eda67efd7cadbbd135b02a3eaeab659b0bc29bf784cca25&amp;">
            <a:extLst>
              <a:ext uri="{FF2B5EF4-FFF2-40B4-BE49-F238E27FC236}">
                <a16:creationId xmlns:a16="http://schemas.microsoft.com/office/drawing/2014/main" id="{5599C0DF-9241-4918-A4D5-02C8FF1D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176736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1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1624</Words>
  <Application>Microsoft Office PowerPoint</Application>
  <PresentationFormat>사용자 지정</PresentationFormat>
  <Paragraphs>361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Malgun Gothic Semilight</vt:lpstr>
      <vt:lpstr>Noto Sans CJK KR Black</vt:lpstr>
      <vt:lpstr>Noto Sans CJK KR Medium</vt:lpstr>
      <vt:lpstr>SpoqaHanSans-Bold</vt:lpstr>
      <vt:lpstr>SpoqaHanSans-Light</vt:lpstr>
      <vt:lpstr>SpoqaHanSans-Regular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전산</dc:creator>
  <cp:lastModifiedBy>전산</cp:lastModifiedBy>
  <cp:revision>7</cp:revision>
  <dcterms:created xsi:type="dcterms:W3CDTF">2006-08-16T00:00:00Z</dcterms:created>
  <dcterms:modified xsi:type="dcterms:W3CDTF">2024-06-15T13:28:30Z</dcterms:modified>
</cp:coreProperties>
</file>